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390" r:id="rId2"/>
    <p:sldId id="391" r:id="rId3"/>
    <p:sldId id="392" r:id="rId4"/>
    <p:sldId id="393" r:id="rId5"/>
    <p:sldId id="394" r:id="rId6"/>
    <p:sldId id="395" r:id="rId7"/>
    <p:sldId id="405" r:id="rId8"/>
    <p:sldId id="406" r:id="rId9"/>
    <p:sldId id="407" r:id="rId10"/>
    <p:sldId id="396" r:id="rId11"/>
    <p:sldId id="408" r:id="rId12"/>
    <p:sldId id="409" r:id="rId13"/>
    <p:sldId id="413" r:id="rId14"/>
    <p:sldId id="418" r:id="rId15"/>
    <p:sldId id="414" r:id="rId16"/>
    <p:sldId id="415" r:id="rId17"/>
    <p:sldId id="416" r:id="rId18"/>
    <p:sldId id="417" r:id="rId19"/>
    <p:sldId id="410" r:id="rId20"/>
    <p:sldId id="411" r:id="rId21"/>
    <p:sldId id="419" r:id="rId22"/>
    <p:sldId id="412" r:id="rId23"/>
    <p:sldId id="420" r:id="rId24"/>
    <p:sldId id="42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 showGuides="1">
      <p:cViewPr varScale="1">
        <p:scale>
          <a:sx n="98" d="100"/>
          <a:sy n="98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10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84518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takes on values in the continuum.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/>
              <a:t>p(X=x)</a:t>
            </a:r>
            <a:r>
              <a:rPr lang="en-US" sz="2800" dirty="0"/>
              <a:t>, or </a:t>
            </a:r>
            <a:r>
              <a:rPr lang="en-US" sz="2800" i="1" dirty="0"/>
              <a:t>p(x)</a:t>
            </a:r>
            <a:r>
              <a:rPr lang="en-US" sz="2800" dirty="0"/>
              <a:t>, is a probability density function.</a:t>
            </a:r>
            <a:br>
              <a:rPr lang="en-US" sz="2800" dirty="0"/>
            </a:br>
            <a:endParaRPr lang="en-US" sz="2800" dirty="0"/>
          </a:p>
          <a:p>
            <a:pPr>
              <a:spcBef>
                <a:spcPct val="60000"/>
              </a:spcBef>
            </a:pPr>
            <a:endParaRPr lang="en-US" sz="2800" dirty="0"/>
          </a:p>
          <a:p>
            <a:endParaRPr lang="en-US" sz="2800" i="1" dirty="0"/>
          </a:p>
          <a:p>
            <a:r>
              <a:rPr lang="en-US" sz="2800" dirty="0"/>
              <a:t>E.g.</a:t>
            </a:r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/>
        </p:nvGraphicFramePr>
        <p:xfrm>
          <a:off x="2527300" y="2905125"/>
          <a:ext cx="3619500" cy="1165225"/>
        </p:xfrm>
        <a:graphic>
          <a:graphicData uri="http://schemas.openxmlformats.org/presentationml/2006/ole">
            <p:oleObj spid="_x0000_s90114" name="Equation" r:id="rId3" imgW="1498320" imgH="482400" progId="Equation.3">
              <p:embed/>
            </p:oleObj>
          </a:graphicData>
        </a:graphic>
      </p:graphicFrame>
      <p:sp>
        <p:nvSpPr>
          <p:cNvPr id="1074181" name="Line 5"/>
          <p:cNvSpPr>
            <a:spLocks noChangeShapeType="1"/>
          </p:cNvSpPr>
          <p:nvPr/>
        </p:nvSpPr>
        <p:spPr bwMode="auto">
          <a:xfrm>
            <a:off x="3228975" y="5956300"/>
            <a:ext cx="47339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3228975" y="4146550"/>
            <a:ext cx="0" cy="18097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3" name="Freeform 7"/>
          <p:cNvSpPr>
            <a:spLocks/>
          </p:cNvSpPr>
          <p:nvPr/>
        </p:nvSpPr>
        <p:spPr bwMode="auto">
          <a:xfrm>
            <a:off x="3219450" y="4856163"/>
            <a:ext cx="4310063" cy="893762"/>
          </a:xfrm>
          <a:custGeom>
            <a:avLst/>
            <a:gdLst/>
            <a:ahLst/>
            <a:cxnLst>
              <a:cxn ang="0">
                <a:pos x="0" y="403"/>
              </a:cxn>
              <a:cxn ang="0">
                <a:pos x="320" y="279"/>
              </a:cxn>
              <a:cxn ang="0">
                <a:pos x="712" y="39"/>
              </a:cxn>
              <a:cxn ang="0">
                <a:pos x="1016" y="47"/>
              </a:cxn>
              <a:cxn ang="0">
                <a:pos x="1340" y="271"/>
              </a:cxn>
              <a:cxn ang="0">
                <a:pos x="1828" y="403"/>
              </a:cxn>
            </a:cxnLst>
            <a:rect l="0" t="0" r="r" b="b"/>
            <a:pathLst>
              <a:path w="1828" h="403">
                <a:moveTo>
                  <a:pt x="0" y="403"/>
                </a:moveTo>
                <a:cubicBezTo>
                  <a:pt x="100" y="371"/>
                  <a:pt x="201" y="340"/>
                  <a:pt x="320" y="279"/>
                </a:cubicBezTo>
                <a:cubicBezTo>
                  <a:pt x="439" y="218"/>
                  <a:pt x="596" y="78"/>
                  <a:pt x="712" y="39"/>
                </a:cubicBezTo>
                <a:cubicBezTo>
                  <a:pt x="828" y="0"/>
                  <a:pt x="911" y="8"/>
                  <a:pt x="1016" y="47"/>
                </a:cubicBezTo>
                <a:cubicBezTo>
                  <a:pt x="1121" y="86"/>
                  <a:pt x="1205" y="212"/>
                  <a:pt x="1340" y="271"/>
                </a:cubicBezTo>
                <a:cubicBezTo>
                  <a:pt x="1475" y="330"/>
                  <a:pt x="1747" y="381"/>
                  <a:pt x="1828" y="403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4" name="Freeform 8"/>
          <p:cNvSpPr>
            <a:spLocks/>
          </p:cNvSpPr>
          <p:nvPr/>
        </p:nvSpPr>
        <p:spPr bwMode="auto">
          <a:xfrm>
            <a:off x="3238500" y="4878388"/>
            <a:ext cx="4300538" cy="939800"/>
          </a:xfrm>
          <a:custGeom>
            <a:avLst/>
            <a:gdLst/>
            <a:ahLst/>
            <a:cxnLst>
              <a:cxn ang="0">
                <a:pos x="0" y="479"/>
              </a:cxn>
              <a:cxn ang="0">
                <a:pos x="208" y="343"/>
              </a:cxn>
              <a:cxn ang="0">
                <a:pos x="544" y="111"/>
              </a:cxn>
              <a:cxn ang="0">
                <a:pos x="937" y="413"/>
              </a:cxn>
              <a:cxn ang="0">
                <a:pos x="1696" y="7"/>
              </a:cxn>
              <a:cxn ang="0">
                <a:pos x="2088" y="455"/>
              </a:cxn>
              <a:cxn ang="0">
                <a:pos x="2709" y="592"/>
              </a:cxn>
            </a:cxnLst>
            <a:rect l="0" t="0" r="r" b="b"/>
            <a:pathLst>
              <a:path w="2709" h="592">
                <a:moveTo>
                  <a:pt x="0" y="479"/>
                </a:moveTo>
                <a:cubicBezTo>
                  <a:pt x="35" y="456"/>
                  <a:pt x="117" y="404"/>
                  <a:pt x="208" y="343"/>
                </a:cubicBezTo>
                <a:cubicBezTo>
                  <a:pt x="299" y="282"/>
                  <a:pt x="423" y="99"/>
                  <a:pt x="544" y="111"/>
                </a:cubicBezTo>
                <a:cubicBezTo>
                  <a:pt x="665" y="123"/>
                  <a:pt x="745" y="430"/>
                  <a:pt x="937" y="413"/>
                </a:cubicBezTo>
                <a:cubicBezTo>
                  <a:pt x="1129" y="396"/>
                  <a:pt x="1504" y="0"/>
                  <a:pt x="1696" y="7"/>
                </a:cubicBezTo>
                <a:cubicBezTo>
                  <a:pt x="1888" y="14"/>
                  <a:pt x="1919" y="358"/>
                  <a:pt x="2088" y="455"/>
                </a:cubicBezTo>
                <a:cubicBezTo>
                  <a:pt x="2257" y="552"/>
                  <a:pt x="2580" y="564"/>
                  <a:pt x="2709" y="592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7527925" y="5934075"/>
            <a:ext cx="319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x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2447925" y="4219575"/>
            <a:ext cx="668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p(x)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probabilities and probability mass functions, a probability density function can take on values greater than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 smtClean="0"/>
          </a:p>
          <a:p>
            <a:pPr lvl="1"/>
            <a:r>
              <a:rPr lang="en-US" dirty="0" smtClean="0"/>
              <a:t>the textbook authors warn you (on p15) that they use the terms probability, probability density, and probability density function interchangeably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or Gaussian distribution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5551" t="1389"/>
          <a:stretch>
            <a:fillRect/>
          </a:stretch>
        </p:blipFill>
        <p:spPr bwMode="auto">
          <a:xfrm>
            <a:off x="1676400" y="2590800"/>
            <a:ext cx="5791200" cy="38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149600" y="1295400"/>
          <a:ext cx="2844800" cy="990600"/>
        </p:xfrm>
        <a:graphic>
          <a:graphicData uri="http://schemas.openxmlformats.org/presentationml/2006/ole">
            <p:oleObj spid="_x0000_s99330" name="Equation" r:id="rId4" imgW="14223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     mean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79724" y="1828800"/>
          <a:ext cx="304800" cy="320675"/>
        </p:xfrm>
        <a:graphic>
          <a:graphicData uri="http://schemas.openxmlformats.org/presentationml/2006/ole">
            <p:oleObj spid="_x0000_s123906" name="Equation" r:id="rId3" imgW="152280" imgH="13968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87400" y="2111257"/>
          <a:ext cx="889000" cy="468312"/>
        </p:xfrm>
        <a:graphic>
          <a:graphicData uri="http://schemas.openxmlformats.org/presentationml/2006/ole">
            <p:oleObj spid="_x0000_s123907" name="Equation" r:id="rId4" imgW="444240" imgH="203040" progId="Equation.3">
              <p:embed/>
            </p:oleObj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743200"/>
            <a:ext cx="7315200" cy="3657600"/>
          </a:xfrm>
          <a:prstGeom prst="rect">
            <a:avLst/>
          </a:prstGeom>
        </p:spPr>
      </p:pic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p:oleObj spid="_x0000_s123908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  <a:endParaRPr lang="en-CA" dirty="0" smtClean="0"/>
          </a:p>
          <a:p>
            <a:pPr lvl="1"/>
            <a:r>
              <a:rPr lang="en-CA" dirty="0" smtClean="0"/>
              <a:t>      mean</a:t>
            </a:r>
          </a:p>
          <a:p>
            <a:pPr lvl="1"/>
            <a:r>
              <a:rPr lang="en-CA" dirty="0" smtClean="0"/>
              <a:t>      covariance matrix</a:t>
            </a:r>
            <a:endParaRPr lang="en-US" dirty="0"/>
          </a:p>
        </p:txBody>
      </p:sp>
      <p:pic>
        <p:nvPicPr>
          <p:cNvPr id="12" name="Picture 11" descr="normal2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251" y="2209800"/>
            <a:ext cx="5257498" cy="3943124"/>
          </a:xfrm>
          <a:prstGeom prst="rect">
            <a:avLst/>
          </a:prstGeom>
        </p:spPr>
      </p:pic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800600" y="1295400"/>
          <a:ext cx="4089400" cy="939800"/>
        </p:xfrm>
        <a:graphic>
          <a:graphicData uri="http://schemas.openxmlformats.org/presentationml/2006/ole">
            <p:oleObj spid="_x0000_s129028" name="Equation" r:id="rId4" imgW="2044440" imgH="46980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87400" y="1782763"/>
          <a:ext cx="279400" cy="350837"/>
        </p:xfrm>
        <a:graphic>
          <a:graphicData uri="http://schemas.openxmlformats.org/presentationml/2006/ole">
            <p:oleObj spid="_x0000_s129029" name="Equation" r:id="rId5" imgW="139680" imgH="152280" progId="Equation.3">
              <p:embed/>
            </p:oleObj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p:oleObj spid="_x0000_s129030" name="Equation" r:id="rId6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4930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5954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26978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p:oleObj spid="_x0000_s128002" name="Equation" r:id="rId4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2C75-5E29-4C8B-9091-0E682C4145D1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 dirty="0"/>
              <a:t>Joint </a:t>
            </a:r>
            <a:r>
              <a:rPr lang="en-US" sz="3200" dirty="0" smtClean="0"/>
              <a:t>Probability</a:t>
            </a:r>
            <a:endParaRPr lang="en-US" sz="3200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93813"/>
            <a:ext cx="8410575" cy="4799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/>
              <a:t>	</a:t>
            </a:r>
            <a:r>
              <a:rPr lang="en-US" sz="2800" dirty="0" smtClean="0"/>
              <a:t>describes the probability of the event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2800" dirty="0"/>
              <a:t>If X and Y are independent then 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= P(x) P(y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Probabilistic Robotics?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autonomous mobile robots need to accommodate the uncertainty that exists in the physical world</a:t>
            </a:r>
          </a:p>
          <a:p>
            <a:r>
              <a:rPr lang="en-US" dirty="0" smtClean="0"/>
              <a:t>sources of uncertainty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actuation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algorithmic</a:t>
            </a:r>
          </a:p>
          <a:p>
            <a:r>
              <a:rPr lang="en-US" dirty="0" smtClean="0"/>
              <a:t>probabilistic robotics attempts to represent uncertainty using the calculus of probability theory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/>
              <a:t>	</a:t>
            </a: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/>
              <a:t>example: two fair dice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9/36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5/36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 and Independence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X and Y are said to be independent if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for all possible values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example: two fair dice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(1/2) (1/2)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(1/6) (5/6)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are X and Y independent in the insurance deductible example?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Probabilities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similarly, 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  <a:r>
              <a:rPr lang="en-US" dirty="0" smtClean="0"/>
              <a:t>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43250" y="1524000"/>
          <a:ext cx="2857500" cy="889000"/>
        </p:xfrm>
        <a:graphic>
          <a:graphicData uri="http://schemas.openxmlformats.org/presentationml/2006/ole">
            <p:oleObj spid="_x0000_s130050" name="Equation" r:id="rId3" imgW="1143000" imgH="355320" progId="Equation.3">
              <p:embed/>
            </p:oleObj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292475" y="4054475"/>
          <a:ext cx="2825750" cy="857250"/>
        </p:xfrm>
        <a:graphic>
          <a:graphicData uri="http://schemas.openxmlformats.org/presentationml/2006/ole">
            <p:oleObj spid="_x0000_s130051" name="Equation" r:id="rId4" imgW="113004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C7BA-7FAB-4172-85BC-9EFAC0328062}" type="slidenum">
              <a:rPr lang="en-US"/>
              <a:pPr/>
              <a:t>3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306513"/>
            <a:ext cx="8550275" cy="47990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None/>
            </a:pPr>
            <a:r>
              <a:rPr lang="en-US" sz="2400" dirty="0"/>
              <a:t>Pr</a:t>
            </a:r>
            <a:r>
              <a:rPr lang="en-US" sz="2400" i="1" dirty="0"/>
              <a:t>(A)</a:t>
            </a:r>
            <a:r>
              <a:rPr lang="en-US" sz="2400" dirty="0"/>
              <a:t> denotes probability that proposition </a:t>
            </a:r>
            <a:r>
              <a:rPr lang="en-US" sz="2400" i="1" dirty="0"/>
              <a:t>A</a:t>
            </a:r>
            <a:r>
              <a:rPr lang="en-US" sz="2400" dirty="0"/>
              <a:t> is true.</a:t>
            </a:r>
          </a:p>
          <a:p>
            <a:pPr marL="609600" indent="-609600">
              <a:buSzTx/>
            </a:pPr>
            <a:endParaRPr lang="en-US" dirty="0"/>
          </a:p>
          <a:p>
            <a:pPr marL="609600" indent="-609600">
              <a:buSzTx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609600" indent="-609600">
              <a:buSzTx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  <a:p>
            <a:pPr marL="609600" indent="-609600">
              <a:buSzTx/>
            </a:pPr>
            <a:r>
              <a:rPr lang="en-US" dirty="0"/>
              <a:t> 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Axioms of Probability Theory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/>
        </p:nvGraphicFramePr>
        <p:xfrm>
          <a:off x="1447800" y="2209800"/>
          <a:ext cx="2443163" cy="611188"/>
        </p:xfrm>
        <a:graphic>
          <a:graphicData uri="http://schemas.openxmlformats.org/presentationml/2006/ole">
            <p:oleObj spid="_x0000_s86018" name="Equation" r:id="rId3" imgW="812520" imgH="203040" progId="Equation.3">
              <p:embed/>
            </p:oleObj>
          </a:graphicData>
        </a:graphic>
      </p:graphicFrame>
      <p:graphicFrame>
        <p:nvGraphicFramePr>
          <p:cNvPr id="1070085" name="Object 5"/>
          <p:cNvGraphicFramePr>
            <a:graphicFrameLocks noChangeAspect="1"/>
          </p:cNvGraphicFramePr>
          <p:nvPr/>
        </p:nvGraphicFramePr>
        <p:xfrm>
          <a:off x="1447800" y="3124200"/>
          <a:ext cx="2327275" cy="609600"/>
        </p:xfrm>
        <a:graphic>
          <a:graphicData uri="http://schemas.openxmlformats.org/presentationml/2006/ole">
            <p:oleObj spid="_x0000_s86019" name="Equation" r:id="rId4" imgW="774360" imgH="203040" progId="Equation.3">
              <p:embed/>
            </p:oleObj>
          </a:graphicData>
        </a:graphic>
      </p:graphicFrame>
      <p:graphicFrame>
        <p:nvGraphicFramePr>
          <p:cNvPr id="1070086" name="Object 6"/>
          <p:cNvGraphicFramePr>
            <a:graphicFrameLocks noChangeAspect="1"/>
          </p:cNvGraphicFramePr>
          <p:nvPr/>
        </p:nvGraphicFramePr>
        <p:xfrm>
          <a:off x="1447800" y="3962400"/>
          <a:ext cx="7024688" cy="609600"/>
        </p:xfrm>
        <a:graphic>
          <a:graphicData uri="http://schemas.openxmlformats.org/presentationml/2006/ole">
            <p:oleObj spid="_x0000_s86020" name="Equation" r:id="rId5" imgW="2336760" imgH="203040" progId="Equation.3">
              <p:embed/>
            </p:oleObj>
          </a:graphicData>
        </a:graphic>
      </p:graphicFrame>
      <p:graphicFrame>
        <p:nvGraphicFramePr>
          <p:cNvPr id="1070087" name="Object 7"/>
          <p:cNvGraphicFramePr>
            <a:graphicFrameLocks noChangeAspect="1"/>
          </p:cNvGraphicFramePr>
          <p:nvPr/>
        </p:nvGraphicFramePr>
        <p:xfrm>
          <a:off x="5181600" y="3124993"/>
          <a:ext cx="2582863" cy="608013"/>
        </p:xfrm>
        <a:graphic>
          <a:graphicData uri="http://schemas.openxmlformats.org/presentationml/2006/ole">
            <p:oleObj spid="_x0000_s86021" name="Equation" r:id="rId6" imgW="863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D9C8-2D76-4E3B-A3DD-5A339CC378B7}" type="slidenum">
              <a:rPr lang="en-US"/>
              <a:pPr/>
              <a:t>4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Closer Look at Axiom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438400"/>
            <a:ext cx="4699000" cy="3340100"/>
            <a:chOff x="784" y="1480"/>
            <a:chExt cx="2960" cy="2104"/>
          </a:xfrm>
          <a:noFill/>
        </p:grpSpPr>
        <p:sp>
          <p:nvSpPr>
            <p:cNvPr id="1071108" name="Rectangle 4"/>
            <p:cNvSpPr>
              <a:spLocks noChangeArrowheads="1"/>
            </p:cNvSpPr>
            <p:nvPr/>
          </p:nvSpPr>
          <p:spPr bwMode="auto">
            <a:xfrm>
              <a:off x="784" y="1480"/>
              <a:ext cx="2960" cy="210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1109" name="Oval 5"/>
            <p:cNvSpPr>
              <a:spLocks noChangeArrowheads="1"/>
            </p:cNvSpPr>
            <p:nvPr/>
          </p:nvSpPr>
          <p:spPr bwMode="auto">
            <a:xfrm>
              <a:off x="1184" y="1912"/>
              <a:ext cx="1224" cy="1224"/>
            </a:xfrm>
            <a:prstGeom prst="ellipse">
              <a:avLst/>
            </a:prstGeom>
            <a:solidFill>
              <a:srgbClr val="0000FF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10" name="Oval 6"/>
            <p:cNvSpPr>
              <a:spLocks noChangeArrowheads="1"/>
            </p:cNvSpPr>
            <p:nvPr/>
          </p:nvSpPr>
          <p:spPr bwMode="auto">
            <a:xfrm>
              <a:off x="2080" y="1912"/>
              <a:ext cx="1224" cy="1224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1111" name="Object 7"/>
            <p:cNvGraphicFramePr>
              <a:graphicFrameLocks noChangeAspect="1"/>
            </p:cNvGraphicFramePr>
            <p:nvPr/>
          </p:nvGraphicFramePr>
          <p:xfrm>
            <a:off x="2020" y="1740"/>
            <a:ext cx="492" cy="206"/>
          </p:xfrm>
          <a:graphic>
            <a:graphicData uri="http://schemas.openxmlformats.org/presentationml/2006/ole">
              <p:oleObj spid="_x0000_s87043" name="Equation" r:id="rId3" imgW="393480" imgH="164880" progId="Equation.3">
                <p:embed/>
              </p:oleObj>
            </a:graphicData>
          </a:graphic>
        </p:graphicFrame>
        <p:graphicFrame>
          <p:nvGraphicFramePr>
            <p:cNvPr id="1071112" name="Object 8"/>
            <p:cNvGraphicFramePr>
              <a:graphicFrameLocks noChangeAspect="1"/>
            </p:cNvGraphicFramePr>
            <p:nvPr/>
          </p:nvGraphicFramePr>
          <p:xfrm>
            <a:off x="1339" y="1668"/>
            <a:ext cx="190" cy="206"/>
          </p:xfrm>
          <a:graphic>
            <a:graphicData uri="http://schemas.openxmlformats.org/presentationml/2006/ole">
              <p:oleObj spid="_x0000_s87044" name="Equation" r:id="rId4" imgW="152280" imgH="164880" progId="Equation.3">
                <p:embed/>
              </p:oleObj>
            </a:graphicData>
          </a:graphic>
        </p:graphicFrame>
        <p:graphicFrame>
          <p:nvGraphicFramePr>
            <p:cNvPr id="1071113" name="Object 9"/>
            <p:cNvGraphicFramePr>
              <a:graphicFrameLocks noChangeAspect="1"/>
            </p:cNvGraphicFramePr>
            <p:nvPr/>
          </p:nvGraphicFramePr>
          <p:xfrm>
            <a:off x="3011" y="1700"/>
            <a:ext cx="190" cy="206"/>
          </p:xfrm>
          <a:graphic>
            <a:graphicData uri="http://schemas.openxmlformats.org/presentationml/2006/ole">
              <p:oleObj spid="_x0000_s87045" name="Equation" r:id="rId5" imgW="152280" imgH="164880" progId="Equation.3">
                <p:embed/>
              </p:oleObj>
            </a:graphicData>
          </a:graphic>
        </p:graphicFrame>
        <p:graphicFrame>
          <p:nvGraphicFramePr>
            <p:cNvPr id="1071114" name="Object 10"/>
            <p:cNvGraphicFramePr>
              <a:graphicFrameLocks noChangeAspect="1"/>
            </p:cNvGraphicFramePr>
            <p:nvPr/>
          </p:nvGraphicFramePr>
          <p:xfrm>
            <a:off x="812" y="1508"/>
            <a:ext cx="412" cy="222"/>
          </p:xfrm>
          <a:graphic>
            <a:graphicData uri="http://schemas.openxmlformats.org/presentationml/2006/ole">
              <p:oleObj spid="_x0000_s87046" name="Equation" r:id="rId6" imgW="330120" imgH="177480" progId="Equation.3">
                <p:embed/>
              </p:oleObj>
            </a:graphicData>
          </a:graphic>
        </p:graphicFrame>
      </p:grpSp>
      <p:graphicFrame>
        <p:nvGraphicFramePr>
          <p:cNvPr id="1071115" name="Object 11"/>
          <p:cNvGraphicFramePr>
            <a:graphicFrameLocks noChangeAspect="1"/>
          </p:cNvGraphicFramePr>
          <p:nvPr/>
        </p:nvGraphicFramePr>
        <p:xfrm>
          <a:off x="841375" y="1387475"/>
          <a:ext cx="7024688" cy="609600"/>
        </p:xfrm>
        <a:graphic>
          <a:graphicData uri="http://schemas.openxmlformats.org/presentationml/2006/ole">
            <p:oleObj spid="_x0000_s87042" name="Equation" r:id="rId7" imgW="2336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6265-BD1C-4243-AC4B-0685AEE7DB8B}" type="slidenum">
              <a:rPr lang="en-US"/>
              <a:pPr/>
              <a:t>5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the Axioms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/>
        </p:nvGraphicFramePr>
        <p:xfrm>
          <a:off x="782638" y="2451100"/>
          <a:ext cx="7558087" cy="2362200"/>
        </p:xfrm>
        <a:graphic>
          <a:graphicData uri="http://schemas.openxmlformats.org/presentationml/2006/ole">
            <p:oleObj spid="_x0000_s88066" name="Equation" r:id="rId3" imgW="284472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F59D-869E-40D6-94A6-6578348DADC1}" type="slidenum">
              <a:rPr lang="en-US"/>
              <a:pPr/>
              <a:t>6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Discrete Random Variables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66850"/>
            <a:ext cx="85280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denotes a random variable.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can take on a countable number of values in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}.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 smtClean="0"/>
              <a:t>P(X=x</a:t>
            </a:r>
            <a:r>
              <a:rPr lang="en-US" sz="2800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or </a:t>
            </a:r>
            <a:r>
              <a:rPr lang="en-US" sz="2800" i="1" dirty="0" smtClean="0"/>
              <a:t>P(x</a:t>
            </a:r>
            <a:r>
              <a:rPr lang="en-US" sz="2800" i="1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is the probability that the random variable </a:t>
            </a:r>
            <a:r>
              <a:rPr lang="en-US" sz="2800" i="1" dirty="0"/>
              <a:t>X</a:t>
            </a:r>
            <a:r>
              <a:rPr lang="en-US" sz="2800" dirty="0"/>
              <a:t> takes on value </a:t>
            </a:r>
            <a:r>
              <a:rPr lang="en-US" sz="2800" i="1" dirty="0"/>
              <a:t>x</a:t>
            </a:r>
            <a:r>
              <a:rPr lang="en-US" sz="2800" baseline="-25000" dirty="0"/>
              <a:t>i</a:t>
            </a:r>
            <a:r>
              <a:rPr lang="en-US" sz="2800" dirty="0"/>
              <a:t>. 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P</a:t>
            </a:r>
            <a:r>
              <a:rPr lang="en-US" sz="2800" dirty="0"/>
              <a:t>( </a:t>
            </a:r>
            <a:r>
              <a:rPr lang="en-US" sz="2800" b="1" dirty="0" smtClean="0">
                <a:latin typeface="Times New Roman"/>
                <a:cs typeface="Times New Roman"/>
              </a:rPr>
              <a:t>∙ </a:t>
            </a:r>
            <a:r>
              <a:rPr lang="en-US" sz="2800" dirty="0" smtClean="0"/>
              <a:t>) </a:t>
            </a:r>
            <a:r>
              <a:rPr lang="en-US" sz="2800" dirty="0"/>
              <a:t>is called probability mass function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 coin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fair dice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9808" y="1524000"/>
            <a:ext cx="4304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X=heads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X=tails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1/2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046" y="2936557"/>
            <a:ext cx="87479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 of two fair dice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1600200"/>
          <a:ext cx="56387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/>
                <a:gridCol w="38100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(1,2), (2,3)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(1,3), (2,2), (3,1)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(1,4), (2,3), (3,2), (4,1)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(1,5), (2,4), (3,3),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(4,2), (5,1)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P(X=7)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(1,6), (2,5), (3,4), (4,3), (5,2), (6, 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P(X=8)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(2, 6), (3, 5), (4,4), (5,3), (6, 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P(X=9)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 6), (4, 5), (5,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4), (6, 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P(X=10)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(4, 6), (5, 5), (6, 4)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(5, 6), (6, 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(6, 6)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plotting the frequency of each possible value yields the </a:t>
            </a:r>
            <a:r>
              <a:rPr lang="en-US" dirty="0" err="1" smtClean="0"/>
              <a:t>histgram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219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2057400"/>
            <a:ext cx="609600" cy="3657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56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19200" y="1981200"/>
            <a:ext cx="0" cy="373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3745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135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2514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66800" y="5105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6800" y="4495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3886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3276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6800" y="26670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6800" y="2057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19200" y="5715000"/>
            <a:ext cx="708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752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3622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048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657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191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800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943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294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239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848599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76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5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17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90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339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73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722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5791200"/>
            <a:ext cx="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4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11668" y="34935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2829</TotalTime>
  <Words>631</Words>
  <Application>Microsoft Office PowerPoint</Application>
  <PresentationFormat>On-screen Show (4:3)</PresentationFormat>
  <Paragraphs>222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Origin</vt:lpstr>
      <vt:lpstr>Equation</vt:lpstr>
      <vt:lpstr>Microsoft Equation 3.0</vt:lpstr>
      <vt:lpstr>Probability Review</vt:lpstr>
      <vt:lpstr>Why Probabilistic Robotics?</vt:lpstr>
      <vt:lpstr>Axioms of Probability Theory</vt:lpstr>
      <vt:lpstr>A Closer Look at Axiom 3</vt:lpstr>
      <vt:lpstr>Using the Axioms</vt:lpstr>
      <vt:lpstr>Discrete Random Variables</vt:lpstr>
      <vt:lpstr>Discrete Random Variables</vt:lpstr>
      <vt:lpstr>Discrete Random Variables</vt:lpstr>
      <vt:lpstr>Discrete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Joint Probability</vt:lpstr>
      <vt:lpstr>Joint Probability</vt:lpstr>
      <vt:lpstr>Joint Probability</vt:lpstr>
      <vt:lpstr>Joint Probability and Independence</vt:lpstr>
      <vt:lpstr>Marginal Probabilities</vt:lpstr>
      <vt:lpstr>Joint Probability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48</cp:revision>
  <dcterms:created xsi:type="dcterms:W3CDTF">2011-01-07T01:27:12Z</dcterms:created>
  <dcterms:modified xsi:type="dcterms:W3CDTF">2013-02-13T04:59:28Z</dcterms:modified>
</cp:coreProperties>
</file>