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390" r:id="rId2"/>
    <p:sldId id="391" r:id="rId3"/>
    <p:sldId id="392" r:id="rId4"/>
    <p:sldId id="393" r:id="rId5"/>
    <p:sldId id="394" r:id="rId6"/>
    <p:sldId id="395" r:id="rId7"/>
    <p:sldId id="405" r:id="rId8"/>
    <p:sldId id="406" r:id="rId9"/>
    <p:sldId id="407" r:id="rId10"/>
    <p:sldId id="396" r:id="rId11"/>
    <p:sldId id="408" r:id="rId12"/>
    <p:sldId id="409" r:id="rId13"/>
    <p:sldId id="413" r:id="rId14"/>
    <p:sldId id="418" r:id="rId15"/>
    <p:sldId id="414" r:id="rId16"/>
    <p:sldId id="415" r:id="rId17"/>
    <p:sldId id="416" r:id="rId18"/>
    <p:sldId id="417" r:id="rId19"/>
    <p:sldId id="410" r:id="rId20"/>
    <p:sldId id="411" r:id="rId21"/>
    <p:sldId id="419" r:id="rId22"/>
    <p:sldId id="412" r:id="rId23"/>
    <p:sldId id="420" r:id="rId24"/>
    <p:sldId id="42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67" autoAdjust="0"/>
  </p:normalViewPr>
  <p:slideViewPr>
    <p:cSldViewPr showGuides="1">
      <p:cViewPr varScale="1">
        <p:scale>
          <a:sx n="98" d="100"/>
          <a:sy n="98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4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2/12/2013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7.png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4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Probability Review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0E40-552F-4275-8169-AF3D93FD64DF}" type="slidenum">
              <a:rPr lang="en-US"/>
              <a:pPr/>
              <a:t>10</a:t>
            </a:fld>
            <a:endParaRPr lang="en-US"/>
          </a:p>
        </p:txBody>
      </p:sp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Continuous Random Variables</a:t>
            </a:r>
          </a:p>
        </p:txBody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66850"/>
            <a:ext cx="8451850" cy="5143500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sz="2800" i="1" dirty="0"/>
              <a:t>X </a:t>
            </a:r>
            <a:r>
              <a:rPr lang="en-US" sz="2800" dirty="0"/>
              <a:t>takes on values in the continuum.</a:t>
            </a:r>
            <a:endParaRPr lang="en-US" sz="2800" i="1" dirty="0"/>
          </a:p>
          <a:p>
            <a:pPr>
              <a:spcBef>
                <a:spcPct val="60000"/>
              </a:spcBef>
            </a:pPr>
            <a:r>
              <a:rPr lang="en-US" sz="2800" i="1" dirty="0"/>
              <a:t>p(X=x)</a:t>
            </a:r>
            <a:r>
              <a:rPr lang="en-US" sz="2800" dirty="0"/>
              <a:t>, or </a:t>
            </a:r>
            <a:r>
              <a:rPr lang="en-US" sz="2800" i="1" dirty="0"/>
              <a:t>p(x)</a:t>
            </a:r>
            <a:r>
              <a:rPr lang="en-US" sz="2800" dirty="0"/>
              <a:t>, is a probability density function.</a:t>
            </a:r>
            <a:br>
              <a:rPr lang="en-US" sz="2800" dirty="0"/>
            </a:br>
            <a:endParaRPr lang="en-US" sz="2800" dirty="0"/>
          </a:p>
          <a:p>
            <a:pPr>
              <a:spcBef>
                <a:spcPct val="60000"/>
              </a:spcBef>
            </a:pPr>
            <a:endParaRPr lang="en-US" sz="2800" dirty="0"/>
          </a:p>
          <a:p>
            <a:endParaRPr lang="en-US" sz="2800" i="1" dirty="0"/>
          </a:p>
          <a:p>
            <a:r>
              <a:rPr lang="en-US" sz="2800" dirty="0"/>
              <a:t>E.g.</a:t>
            </a:r>
          </a:p>
        </p:txBody>
      </p:sp>
      <p:graphicFrame>
        <p:nvGraphicFramePr>
          <p:cNvPr id="1074180" name="Object 4"/>
          <p:cNvGraphicFramePr>
            <a:graphicFrameLocks noChangeAspect="1"/>
          </p:cNvGraphicFramePr>
          <p:nvPr/>
        </p:nvGraphicFramePr>
        <p:xfrm>
          <a:off x="2527300" y="2905125"/>
          <a:ext cx="3619500" cy="1165225"/>
        </p:xfrm>
        <a:graphic>
          <a:graphicData uri="http://schemas.openxmlformats.org/presentationml/2006/ole">
            <p:oleObj spid="_x0000_s90114" name="Equation" r:id="rId3" imgW="1498320" imgH="482400" progId="Equation.3">
              <p:embed/>
            </p:oleObj>
          </a:graphicData>
        </a:graphic>
      </p:graphicFrame>
      <p:sp>
        <p:nvSpPr>
          <p:cNvPr id="1074181" name="Line 5"/>
          <p:cNvSpPr>
            <a:spLocks noChangeShapeType="1"/>
          </p:cNvSpPr>
          <p:nvPr/>
        </p:nvSpPr>
        <p:spPr bwMode="auto">
          <a:xfrm>
            <a:off x="3228975" y="5956300"/>
            <a:ext cx="4733925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4182" name="Line 6"/>
          <p:cNvSpPr>
            <a:spLocks noChangeShapeType="1"/>
          </p:cNvSpPr>
          <p:nvPr/>
        </p:nvSpPr>
        <p:spPr bwMode="auto">
          <a:xfrm flipV="1">
            <a:off x="3228975" y="4146550"/>
            <a:ext cx="0" cy="180975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4183" name="Freeform 7"/>
          <p:cNvSpPr>
            <a:spLocks/>
          </p:cNvSpPr>
          <p:nvPr/>
        </p:nvSpPr>
        <p:spPr bwMode="auto">
          <a:xfrm>
            <a:off x="3219450" y="4856163"/>
            <a:ext cx="4310063" cy="893762"/>
          </a:xfrm>
          <a:custGeom>
            <a:avLst/>
            <a:gdLst/>
            <a:ahLst/>
            <a:cxnLst>
              <a:cxn ang="0">
                <a:pos x="0" y="403"/>
              </a:cxn>
              <a:cxn ang="0">
                <a:pos x="320" y="279"/>
              </a:cxn>
              <a:cxn ang="0">
                <a:pos x="712" y="39"/>
              </a:cxn>
              <a:cxn ang="0">
                <a:pos x="1016" y="47"/>
              </a:cxn>
              <a:cxn ang="0">
                <a:pos x="1340" y="271"/>
              </a:cxn>
              <a:cxn ang="0">
                <a:pos x="1828" y="403"/>
              </a:cxn>
            </a:cxnLst>
            <a:rect l="0" t="0" r="r" b="b"/>
            <a:pathLst>
              <a:path w="1828" h="403">
                <a:moveTo>
                  <a:pt x="0" y="403"/>
                </a:moveTo>
                <a:cubicBezTo>
                  <a:pt x="100" y="371"/>
                  <a:pt x="201" y="340"/>
                  <a:pt x="320" y="279"/>
                </a:cubicBezTo>
                <a:cubicBezTo>
                  <a:pt x="439" y="218"/>
                  <a:pt x="596" y="78"/>
                  <a:pt x="712" y="39"/>
                </a:cubicBezTo>
                <a:cubicBezTo>
                  <a:pt x="828" y="0"/>
                  <a:pt x="911" y="8"/>
                  <a:pt x="1016" y="47"/>
                </a:cubicBezTo>
                <a:cubicBezTo>
                  <a:pt x="1121" y="86"/>
                  <a:pt x="1205" y="212"/>
                  <a:pt x="1340" y="271"/>
                </a:cubicBezTo>
                <a:cubicBezTo>
                  <a:pt x="1475" y="330"/>
                  <a:pt x="1747" y="381"/>
                  <a:pt x="1828" y="403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4184" name="Freeform 8"/>
          <p:cNvSpPr>
            <a:spLocks/>
          </p:cNvSpPr>
          <p:nvPr/>
        </p:nvSpPr>
        <p:spPr bwMode="auto">
          <a:xfrm>
            <a:off x="3238500" y="4878388"/>
            <a:ext cx="4300538" cy="939800"/>
          </a:xfrm>
          <a:custGeom>
            <a:avLst/>
            <a:gdLst/>
            <a:ahLst/>
            <a:cxnLst>
              <a:cxn ang="0">
                <a:pos x="0" y="479"/>
              </a:cxn>
              <a:cxn ang="0">
                <a:pos x="208" y="343"/>
              </a:cxn>
              <a:cxn ang="0">
                <a:pos x="544" y="111"/>
              </a:cxn>
              <a:cxn ang="0">
                <a:pos x="937" y="413"/>
              </a:cxn>
              <a:cxn ang="0">
                <a:pos x="1696" y="7"/>
              </a:cxn>
              <a:cxn ang="0">
                <a:pos x="2088" y="455"/>
              </a:cxn>
              <a:cxn ang="0">
                <a:pos x="2709" y="592"/>
              </a:cxn>
            </a:cxnLst>
            <a:rect l="0" t="0" r="r" b="b"/>
            <a:pathLst>
              <a:path w="2709" h="592">
                <a:moveTo>
                  <a:pt x="0" y="479"/>
                </a:moveTo>
                <a:cubicBezTo>
                  <a:pt x="35" y="456"/>
                  <a:pt x="117" y="404"/>
                  <a:pt x="208" y="343"/>
                </a:cubicBezTo>
                <a:cubicBezTo>
                  <a:pt x="299" y="282"/>
                  <a:pt x="423" y="99"/>
                  <a:pt x="544" y="111"/>
                </a:cubicBezTo>
                <a:cubicBezTo>
                  <a:pt x="665" y="123"/>
                  <a:pt x="745" y="430"/>
                  <a:pt x="937" y="413"/>
                </a:cubicBezTo>
                <a:cubicBezTo>
                  <a:pt x="1129" y="396"/>
                  <a:pt x="1504" y="0"/>
                  <a:pt x="1696" y="7"/>
                </a:cubicBezTo>
                <a:cubicBezTo>
                  <a:pt x="1888" y="14"/>
                  <a:pt x="1919" y="358"/>
                  <a:pt x="2088" y="455"/>
                </a:cubicBezTo>
                <a:cubicBezTo>
                  <a:pt x="2257" y="552"/>
                  <a:pt x="2580" y="564"/>
                  <a:pt x="2709" y="592"/>
                </a:cubicBezTo>
              </a:path>
            </a:pathLst>
          </a:custGeom>
          <a:noFill/>
          <a:ln w="25400" cap="flat" cmpd="sng">
            <a:solidFill>
              <a:srgbClr val="00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74185" name="Text Box 9"/>
          <p:cNvSpPr txBox="1">
            <a:spLocks noChangeArrowheads="1"/>
          </p:cNvSpPr>
          <p:nvPr/>
        </p:nvSpPr>
        <p:spPr bwMode="auto">
          <a:xfrm>
            <a:off x="7527925" y="5934075"/>
            <a:ext cx="3190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/>
              <a:t>x</a:t>
            </a:r>
          </a:p>
        </p:txBody>
      </p:sp>
      <p:sp>
        <p:nvSpPr>
          <p:cNvPr id="1074186" name="Text Box 10"/>
          <p:cNvSpPr txBox="1">
            <a:spLocks noChangeArrowheads="1"/>
          </p:cNvSpPr>
          <p:nvPr/>
        </p:nvSpPr>
        <p:spPr bwMode="auto">
          <a:xfrm>
            <a:off x="2447925" y="4219575"/>
            <a:ext cx="6683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/>
              <a:t>p(x)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0E40-552F-4275-8169-AF3D93FD64DF}" type="slidenum">
              <a:rPr lang="en-US"/>
              <a:pPr/>
              <a:t>11</a:t>
            </a:fld>
            <a:endParaRPr lang="en-US"/>
          </a:p>
        </p:txBody>
      </p:sp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Continuous Random Variables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unlike probabilities and probability mass functions, a probability density function can take on values greater than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 smtClean="0"/>
          </a:p>
          <a:p>
            <a:pPr lvl="1"/>
            <a:r>
              <a:rPr lang="en-US" dirty="0" smtClean="0"/>
              <a:t>the textbook authors warn you (on p15) that they use the terms probability, probability density, and probability density function interchangeably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normal or Gaussian distribution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1D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5551" t="1389"/>
          <a:stretch>
            <a:fillRect/>
          </a:stretch>
        </p:blipFill>
        <p:spPr bwMode="auto">
          <a:xfrm>
            <a:off x="1676400" y="2590800"/>
            <a:ext cx="5791200" cy="3863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3149600" y="1295400"/>
          <a:ext cx="2844800" cy="990600"/>
        </p:xfrm>
        <a:graphic>
          <a:graphicData uri="http://schemas.openxmlformats.org/presentationml/2006/ole">
            <p:oleObj spid="_x0000_s99330" name="Equation" r:id="rId4" imgW="1422360" imgH="495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CA" dirty="0" smtClean="0">
                <a:cs typeface="Times New Roman" pitchFamily="18" charset="0"/>
              </a:rPr>
              <a:t>normal, or Gaussian, distribution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     mean</a:t>
            </a:r>
            <a:endParaRPr lang="en-CA" dirty="0" smtClean="0"/>
          </a:p>
          <a:p>
            <a:pPr lvl="1"/>
            <a:r>
              <a:rPr lang="en-CA" dirty="0" smtClean="0"/>
              <a:t>     standard deviation</a:t>
            </a:r>
          </a:p>
          <a:p>
            <a:pPr lvl="1"/>
            <a:r>
              <a:rPr lang="en-CA" dirty="0" smtClean="0"/>
              <a:t>            variance</a:t>
            </a:r>
            <a:endParaRPr lang="en-US" dirty="0"/>
          </a:p>
        </p:txBody>
      </p:sp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779724" y="1828800"/>
          <a:ext cx="304800" cy="320675"/>
        </p:xfrm>
        <a:graphic>
          <a:graphicData uri="http://schemas.openxmlformats.org/presentationml/2006/ole">
            <p:oleObj spid="_x0000_s123906" name="Equation" r:id="rId3" imgW="152280" imgH="139680" progId="Equation.3">
              <p:embed/>
            </p:oleObj>
          </a:graphicData>
        </a:graphic>
      </p:graphicFrame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787400" y="2111257"/>
          <a:ext cx="889000" cy="468312"/>
        </p:xfrm>
        <a:graphic>
          <a:graphicData uri="http://schemas.openxmlformats.org/presentationml/2006/ole">
            <p:oleObj spid="_x0000_s123907" name="Equation" r:id="rId4" imgW="444240" imgH="203040" progId="Equation.3">
              <p:embed/>
            </p:oleObj>
          </a:graphicData>
        </a:graphic>
      </p:graphicFrame>
      <p:pic>
        <p:nvPicPr>
          <p:cNvPr id="11" name="Picture 10" descr="normal1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14400" y="2743200"/>
            <a:ext cx="7315200" cy="3657600"/>
          </a:xfrm>
          <a:prstGeom prst="rect">
            <a:avLst/>
          </a:prstGeom>
        </p:spPr>
      </p:pic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762000" y="1371600"/>
          <a:ext cx="304800" cy="379413"/>
        </p:xfrm>
        <a:graphic>
          <a:graphicData uri="http://schemas.openxmlformats.org/presentationml/2006/ole">
            <p:oleObj spid="_x0000_s123908" name="Equation" r:id="rId6" imgW="152280" imgH="16488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CA" dirty="0" smtClean="0">
                <a:cs typeface="Times New Roman" pitchFamily="18" charset="0"/>
              </a:rPr>
              <a:t>normal, or Gaussian, distribution</a:t>
            </a:r>
            <a:endParaRPr lang="en-CA" dirty="0" smtClean="0"/>
          </a:p>
          <a:p>
            <a:pPr lvl="1"/>
            <a:r>
              <a:rPr lang="en-CA" dirty="0" smtClean="0"/>
              <a:t>      mean</a:t>
            </a:r>
          </a:p>
          <a:p>
            <a:pPr lvl="1"/>
            <a:r>
              <a:rPr lang="en-CA" dirty="0" smtClean="0"/>
              <a:t>      covariance matrix</a:t>
            </a:r>
            <a:endParaRPr lang="en-US" dirty="0"/>
          </a:p>
        </p:txBody>
      </p:sp>
      <p:pic>
        <p:nvPicPr>
          <p:cNvPr id="12" name="Picture 11" descr="normal2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43251" y="2209800"/>
            <a:ext cx="5257498" cy="3943124"/>
          </a:xfrm>
          <a:prstGeom prst="rect">
            <a:avLst/>
          </a:prstGeom>
        </p:spPr>
      </p:pic>
      <p:graphicFrame>
        <p:nvGraphicFramePr>
          <p:cNvPr id="129028" name="Object 4"/>
          <p:cNvGraphicFramePr>
            <a:graphicFrameLocks noChangeAspect="1"/>
          </p:cNvGraphicFramePr>
          <p:nvPr/>
        </p:nvGraphicFramePr>
        <p:xfrm>
          <a:off x="4800600" y="1295400"/>
          <a:ext cx="4089400" cy="939800"/>
        </p:xfrm>
        <a:graphic>
          <a:graphicData uri="http://schemas.openxmlformats.org/presentationml/2006/ole">
            <p:oleObj spid="_x0000_s129028" name="Equation" r:id="rId4" imgW="2044440" imgH="469800" progId="Equation.3">
              <p:embed/>
            </p:oleObj>
          </a:graphicData>
        </a:graphic>
      </p:graphicFrame>
      <p:graphicFrame>
        <p:nvGraphicFramePr>
          <p:cNvPr id="129029" name="Object 5"/>
          <p:cNvGraphicFramePr>
            <a:graphicFrameLocks noChangeAspect="1"/>
          </p:cNvGraphicFramePr>
          <p:nvPr/>
        </p:nvGraphicFramePr>
        <p:xfrm>
          <a:off x="787400" y="1782763"/>
          <a:ext cx="279400" cy="350837"/>
        </p:xfrm>
        <a:graphic>
          <a:graphicData uri="http://schemas.openxmlformats.org/presentationml/2006/ole">
            <p:oleObj spid="_x0000_s129029" name="Equation" r:id="rId5" imgW="139680" imgH="152280" progId="Equation.3">
              <p:embed/>
            </p:oleObj>
          </a:graphicData>
        </a:graphic>
      </p:graphicFrame>
      <p:graphicFrame>
        <p:nvGraphicFramePr>
          <p:cNvPr id="129030" name="Object 6"/>
          <p:cNvGraphicFramePr>
            <a:graphicFrameLocks noChangeAspect="1"/>
          </p:cNvGraphicFramePr>
          <p:nvPr/>
        </p:nvGraphicFramePr>
        <p:xfrm>
          <a:off x="762000" y="1371600"/>
          <a:ext cx="304800" cy="379413"/>
        </p:xfrm>
        <a:graphic>
          <a:graphicData uri="http://schemas.openxmlformats.org/presentationml/2006/ole">
            <p:oleObj spid="_x0000_s129030" name="Equation" r:id="rId6" imgW="152280" imgH="16488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isotropic</a:t>
            </a:r>
            <a:r>
              <a:rPr lang="en-CA" dirty="0" smtClean="0"/>
              <a:t> </a:t>
            </a:r>
            <a:endParaRPr lang="en-US" dirty="0"/>
          </a:p>
        </p:txBody>
      </p:sp>
      <p:pic>
        <p:nvPicPr>
          <p:cNvPr id="7" name="Picture 6" descr="normal2D_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0" y="685800"/>
            <a:ext cx="7315200" cy="5486400"/>
          </a:xfrm>
          <a:prstGeom prst="rect">
            <a:avLst/>
          </a:prstGeom>
        </p:spPr>
      </p:pic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p:oleObj spid="_x0000_s124930" name="Equation" r:id="rId4" imgW="711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ormal2D_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p:oleObj spid="_x0000_s125954" name="Equation" r:id="rId4" imgW="711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ormal2D_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p:oleObj spid="_x0000_s126978" name="Equation" r:id="rId4" imgW="711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ormal2D_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Continuous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609600" y="2901950"/>
          <a:ext cx="1879600" cy="1054100"/>
        </p:xfrm>
        <a:graphic>
          <a:graphicData uri="http://schemas.openxmlformats.org/presentationml/2006/ole">
            <p:oleObj spid="_x0000_s128002" name="Equation" r:id="rId4" imgW="9396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A2C75-5E29-4C8B-9091-0E682C4145D1}" type="slidenum">
              <a:rPr lang="en-US"/>
              <a:pPr/>
              <a:t>19</a:t>
            </a:fld>
            <a:endParaRPr lang="en-US"/>
          </a:p>
        </p:txBody>
      </p:sp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sz="3200" dirty="0"/>
              <a:t>Joint </a:t>
            </a:r>
            <a:r>
              <a:rPr lang="en-US" sz="3200" dirty="0" smtClean="0"/>
              <a:t>Probability</a:t>
            </a:r>
            <a:endParaRPr lang="en-US" sz="3200" dirty="0"/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93813"/>
            <a:ext cx="8410575" cy="47990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800" dirty="0" smtClean="0">
                <a:cs typeface="Times New Roman" pitchFamily="18" charset="0"/>
              </a:rPr>
              <a:t>the joint probability distribution of two random variables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		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X=x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Y=y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800" i="1" dirty="0" smtClean="0"/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i="1" dirty="0" smtClean="0"/>
              <a:t>	</a:t>
            </a:r>
            <a:r>
              <a:rPr lang="en-US" sz="2800" dirty="0" smtClean="0"/>
              <a:t>describes the probability of the event that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/>
              <a:t> has the value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/>
              <a:t> and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/>
              <a:t> has the value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/>
              <a:t> </a:t>
            </a:r>
            <a:endParaRPr lang="en-US" sz="2800" dirty="0"/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sz="2800" dirty="0"/>
              <a:t>If X and Y are independent then </a:t>
            </a:r>
            <a:br>
              <a:rPr lang="en-US" sz="2800" dirty="0"/>
            </a:br>
            <a:r>
              <a:rPr lang="en-US" sz="2800" dirty="0"/>
              <a:t>		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 = P(x) P(y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0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Probabilistic Robotics?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autonomous mobile robots need to accommodate the uncertainty that exists in the physical world</a:t>
            </a:r>
          </a:p>
          <a:p>
            <a:r>
              <a:rPr lang="en-US" dirty="0" smtClean="0"/>
              <a:t>sources of uncertainty</a:t>
            </a:r>
          </a:p>
          <a:p>
            <a:pPr lvl="1"/>
            <a:r>
              <a:rPr lang="en-US" dirty="0" smtClean="0"/>
              <a:t>environment</a:t>
            </a:r>
          </a:p>
          <a:p>
            <a:pPr lvl="1"/>
            <a:r>
              <a:rPr lang="en-US" dirty="0" smtClean="0"/>
              <a:t>sensors</a:t>
            </a:r>
          </a:p>
          <a:p>
            <a:pPr lvl="1"/>
            <a:r>
              <a:rPr lang="en-US" dirty="0" smtClean="0"/>
              <a:t>actuation</a:t>
            </a:r>
          </a:p>
          <a:p>
            <a:pPr lvl="1"/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algorithmic</a:t>
            </a:r>
          </a:p>
          <a:p>
            <a:r>
              <a:rPr lang="en-US" dirty="0" smtClean="0"/>
              <a:t>probabilistic robotics attempts to represent uncertainty using the calculus of probability theory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cs typeface="Times New Roman" pitchFamily="18" charset="0"/>
              </a:rPr>
              <a:t>the joint probability distribution of two random variables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				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X=x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i="1" dirty="0" smtClean="0"/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i="1" dirty="0" smtClean="0"/>
              <a:t>	</a:t>
            </a:r>
            <a:r>
              <a:rPr lang="en-US" dirty="0" smtClean="0"/>
              <a:t>describes the probability of the event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has the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has the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dirty="0" smtClean="0"/>
              <a:t>example: two fair dice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9/36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1)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5/36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example: insurance policy deductibles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00300" y="2872740"/>
          <a:ext cx="4343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$250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98792" y="2865120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434340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automobile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H="1" flipV="1">
            <a:off x="2895600" y="4038600"/>
            <a:ext cx="771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</p:cNvCxnSpPr>
          <p:nvPr/>
        </p:nvCxnSpPr>
        <p:spPr>
          <a:xfrm flipH="1" flipV="1">
            <a:off x="6781800" y="3048000"/>
            <a:ext cx="316992" cy="1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352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00600" y="2438400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 and Independence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/>
              <a:t>X and Y are said to be independent if</a:t>
            </a:r>
            <a:endParaRPr lang="en-US" sz="28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			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cs typeface="Times New Roman" pitchFamily="18" charset="0"/>
              </a:rPr>
              <a:t>for all possible values of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cs typeface="Times New Roman" pitchFamily="18" charset="0"/>
              </a:rPr>
              <a:t> and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800" dirty="0" smtClean="0">
                <a:cs typeface="Times New Roman" pitchFamily="18" charset="0"/>
              </a:rPr>
              <a:t>example: two fair dice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(1/2) (1/2)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1)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(1/6) (5/6)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cs typeface="Times New Roman" pitchFamily="18" charset="0"/>
              </a:rPr>
              <a:t>are X and Y independent in the insurance deductible example?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Marginal Probabilities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marginal probability distribution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describes the probability of the event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has the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similarly, the marginal probability distribution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describes the probability of the event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</a:t>
            </a:r>
            <a:r>
              <a:rPr lang="en-US" dirty="0" smtClean="0"/>
              <a:t>has the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143250" y="1524000"/>
          <a:ext cx="2857500" cy="889000"/>
        </p:xfrm>
        <a:graphic>
          <a:graphicData uri="http://schemas.openxmlformats.org/presentationml/2006/ole">
            <p:oleObj spid="_x0000_s130050" name="Equation" r:id="rId3" imgW="1143000" imgH="355320" progId="Equation.3">
              <p:embed/>
            </p:oleObj>
          </a:graphicData>
        </a:graphic>
      </p:graphicFrame>
      <p:graphicFrame>
        <p:nvGraphicFramePr>
          <p:cNvPr id="130051" name="Object 3"/>
          <p:cNvGraphicFramePr>
            <a:graphicFrameLocks noChangeAspect="1"/>
          </p:cNvGraphicFramePr>
          <p:nvPr/>
        </p:nvGraphicFramePr>
        <p:xfrm>
          <a:off x="3292475" y="4054475"/>
          <a:ext cx="2825750" cy="857250"/>
        </p:xfrm>
        <a:graphic>
          <a:graphicData uri="http://schemas.openxmlformats.org/presentationml/2006/ole">
            <p:oleObj spid="_x0000_s130051" name="Equation" r:id="rId4" imgW="1130040" imgH="34272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example: insurance policy deductibles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00300" y="2872740"/>
          <a:ext cx="4343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$250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98792" y="2865120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434340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automobile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H="1" flipV="1">
            <a:off x="2895600" y="4038600"/>
            <a:ext cx="771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</p:cNvCxnSpPr>
          <p:nvPr/>
        </p:nvCxnSpPr>
        <p:spPr>
          <a:xfrm flipH="1" flipV="1">
            <a:off x="6781800" y="3048000"/>
            <a:ext cx="316992" cy="1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352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00600" y="2438400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C7BA-7FAB-4172-85BC-9EFAC0328062}" type="slidenum">
              <a:rPr lang="en-US"/>
              <a:pPr/>
              <a:t>3</a:t>
            </a:fld>
            <a:endParaRPr lang="en-US"/>
          </a:p>
        </p:txBody>
      </p:sp>
      <p:sp>
        <p:nvSpPr>
          <p:cNvPr id="1070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1488" y="1306513"/>
            <a:ext cx="8550275" cy="4799012"/>
          </a:xfrm>
        </p:spPr>
        <p:txBody>
          <a:bodyPr/>
          <a:lstStyle/>
          <a:p>
            <a:pPr marL="609600" indent="-609600">
              <a:buSzTx/>
              <a:buFont typeface="Wingdings" pitchFamily="2" charset="2"/>
              <a:buNone/>
            </a:pPr>
            <a:r>
              <a:rPr lang="en-US" sz="2400" dirty="0"/>
              <a:t>Pr</a:t>
            </a:r>
            <a:r>
              <a:rPr lang="en-US" sz="2400" i="1" dirty="0"/>
              <a:t>(A)</a:t>
            </a:r>
            <a:r>
              <a:rPr lang="en-US" sz="2400" dirty="0"/>
              <a:t> denotes probability that proposition </a:t>
            </a:r>
            <a:r>
              <a:rPr lang="en-US" sz="2400" i="1" dirty="0"/>
              <a:t>A</a:t>
            </a:r>
            <a:r>
              <a:rPr lang="en-US" sz="2400" dirty="0"/>
              <a:t> is true.</a:t>
            </a:r>
          </a:p>
          <a:p>
            <a:pPr marL="609600" indent="-609600">
              <a:buSzTx/>
            </a:pPr>
            <a:endParaRPr lang="en-US" dirty="0"/>
          </a:p>
          <a:p>
            <a:pPr marL="609600" indent="-609600">
              <a:buSzTx/>
            </a:pP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marL="609600" indent="-609600">
              <a:buSzTx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  <a:p>
            <a:pPr marL="609600" indent="-609600">
              <a:buSzTx/>
            </a:pPr>
            <a:r>
              <a:rPr lang="en-US" dirty="0"/>
              <a:t> </a:t>
            </a:r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Axioms of Probability Theory</a:t>
            </a:r>
          </a:p>
        </p:txBody>
      </p:sp>
      <p:graphicFrame>
        <p:nvGraphicFramePr>
          <p:cNvPr id="1070084" name="Object 4"/>
          <p:cNvGraphicFramePr>
            <a:graphicFrameLocks noChangeAspect="1"/>
          </p:cNvGraphicFramePr>
          <p:nvPr/>
        </p:nvGraphicFramePr>
        <p:xfrm>
          <a:off x="1447800" y="2209800"/>
          <a:ext cx="2443163" cy="611188"/>
        </p:xfrm>
        <a:graphic>
          <a:graphicData uri="http://schemas.openxmlformats.org/presentationml/2006/ole">
            <p:oleObj spid="_x0000_s86018" name="Equation" r:id="rId3" imgW="812520" imgH="203040" progId="Equation.3">
              <p:embed/>
            </p:oleObj>
          </a:graphicData>
        </a:graphic>
      </p:graphicFrame>
      <p:graphicFrame>
        <p:nvGraphicFramePr>
          <p:cNvPr id="1070085" name="Object 5"/>
          <p:cNvGraphicFramePr>
            <a:graphicFrameLocks noChangeAspect="1"/>
          </p:cNvGraphicFramePr>
          <p:nvPr/>
        </p:nvGraphicFramePr>
        <p:xfrm>
          <a:off x="1447800" y="3124200"/>
          <a:ext cx="2327275" cy="609600"/>
        </p:xfrm>
        <a:graphic>
          <a:graphicData uri="http://schemas.openxmlformats.org/presentationml/2006/ole">
            <p:oleObj spid="_x0000_s86019" name="Equation" r:id="rId4" imgW="774360" imgH="203040" progId="Equation.3">
              <p:embed/>
            </p:oleObj>
          </a:graphicData>
        </a:graphic>
      </p:graphicFrame>
      <p:graphicFrame>
        <p:nvGraphicFramePr>
          <p:cNvPr id="1070086" name="Object 6"/>
          <p:cNvGraphicFramePr>
            <a:graphicFrameLocks noChangeAspect="1"/>
          </p:cNvGraphicFramePr>
          <p:nvPr/>
        </p:nvGraphicFramePr>
        <p:xfrm>
          <a:off x="1447800" y="3962400"/>
          <a:ext cx="7024688" cy="609600"/>
        </p:xfrm>
        <a:graphic>
          <a:graphicData uri="http://schemas.openxmlformats.org/presentationml/2006/ole">
            <p:oleObj spid="_x0000_s86020" name="Equation" r:id="rId5" imgW="2336760" imgH="203040" progId="Equation.3">
              <p:embed/>
            </p:oleObj>
          </a:graphicData>
        </a:graphic>
      </p:graphicFrame>
      <p:graphicFrame>
        <p:nvGraphicFramePr>
          <p:cNvPr id="1070087" name="Object 7"/>
          <p:cNvGraphicFramePr>
            <a:graphicFrameLocks noChangeAspect="1"/>
          </p:cNvGraphicFramePr>
          <p:nvPr/>
        </p:nvGraphicFramePr>
        <p:xfrm>
          <a:off x="5181600" y="3124993"/>
          <a:ext cx="2582863" cy="608013"/>
        </p:xfrm>
        <a:graphic>
          <a:graphicData uri="http://schemas.openxmlformats.org/presentationml/2006/ole">
            <p:oleObj spid="_x0000_s86021" name="Equation" r:id="rId6" imgW="8632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D9C8-2D76-4E3B-A3DD-5A339CC378B7}" type="slidenum">
              <a:rPr lang="en-US"/>
              <a:pPr/>
              <a:t>4</a:t>
            </a:fld>
            <a:endParaRPr lang="en-US"/>
          </a:p>
        </p:txBody>
      </p:sp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 Closer Look at Axiom 3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28800" y="2438400"/>
            <a:ext cx="4699000" cy="3340100"/>
            <a:chOff x="784" y="1480"/>
            <a:chExt cx="2960" cy="2104"/>
          </a:xfrm>
          <a:noFill/>
        </p:grpSpPr>
        <p:sp>
          <p:nvSpPr>
            <p:cNvPr id="1071108" name="Rectangle 4"/>
            <p:cNvSpPr>
              <a:spLocks noChangeArrowheads="1"/>
            </p:cNvSpPr>
            <p:nvPr/>
          </p:nvSpPr>
          <p:spPr bwMode="auto">
            <a:xfrm>
              <a:off x="784" y="1480"/>
              <a:ext cx="2960" cy="210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</a:pP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71109" name="Oval 5"/>
            <p:cNvSpPr>
              <a:spLocks noChangeArrowheads="1"/>
            </p:cNvSpPr>
            <p:nvPr/>
          </p:nvSpPr>
          <p:spPr bwMode="auto">
            <a:xfrm>
              <a:off x="1184" y="1912"/>
              <a:ext cx="1224" cy="1224"/>
            </a:xfrm>
            <a:prstGeom prst="ellipse">
              <a:avLst/>
            </a:prstGeom>
            <a:solidFill>
              <a:srgbClr val="0000FF">
                <a:alpha val="5019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110" name="Oval 6"/>
            <p:cNvSpPr>
              <a:spLocks noChangeArrowheads="1"/>
            </p:cNvSpPr>
            <p:nvPr/>
          </p:nvSpPr>
          <p:spPr bwMode="auto">
            <a:xfrm>
              <a:off x="2080" y="1912"/>
              <a:ext cx="1224" cy="1224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71111" name="Object 7"/>
            <p:cNvGraphicFramePr>
              <a:graphicFrameLocks noChangeAspect="1"/>
            </p:cNvGraphicFramePr>
            <p:nvPr/>
          </p:nvGraphicFramePr>
          <p:xfrm>
            <a:off x="2020" y="1740"/>
            <a:ext cx="492" cy="206"/>
          </p:xfrm>
          <a:graphic>
            <a:graphicData uri="http://schemas.openxmlformats.org/presentationml/2006/ole">
              <p:oleObj spid="_x0000_s87043" name="Equation" r:id="rId3" imgW="393480" imgH="164880" progId="Equation.3">
                <p:embed/>
              </p:oleObj>
            </a:graphicData>
          </a:graphic>
        </p:graphicFrame>
        <p:graphicFrame>
          <p:nvGraphicFramePr>
            <p:cNvPr id="1071112" name="Object 8"/>
            <p:cNvGraphicFramePr>
              <a:graphicFrameLocks noChangeAspect="1"/>
            </p:cNvGraphicFramePr>
            <p:nvPr/>
          </p:nvGraphicFramePr>
          <p:xfrm>
            <a:off x="1339" y="1668"/>
            <a:ext cx="190" cy="206"/>
          </p:xfrm>
          <a:graphic>
            <a:graphicData uri="http://schemas.openxmlformats.org/presentationml/2006/ole">
              <p:oleObj spid="_x0000_s87044" name="Equation" r:id="rId4" imgW="152280" imgH="164880" progId="Equation.3">
                <p:embed/>
              </p:oleObj>
            </a:graphicData>
          </a:graphic>
        </p:graphicFrame>
        <p:graphicFrame>
          <p:nvGraphicFramePr>
            <p:cNvPr id="1071113" name="Object 9"/>
            <p:cNvGraphicFramePr>
              <a:graphicFrameLocks noChangeAspect="1"/>
            </p:cNvGraphicFramePr>
            <p:nvPr/>
          </p:nvGraphicFramePr>
          <p:xfrm>
            <a:off x="3011" y="1700"/>
            <a:ext cx="190" cy="206"/>
          </p:xfrm>
          <a:graphic>
            <a:graphicData uri="http://schemas.openxmlformats.org/presentationml/2006/ole">
              <p:oleObj spid="_x0000_s87045" name="Equation" r:id="rId5" imgW="152280" imgH="164880" progId="Equation.3">
                <p:embed/>
              </p:oleObj>
            </a:graphicData>
          </a:graphic>
        </p:graphicFrame>
        <p:graphicFrame>
          <p:nvGraphicFramePr>
            <p:cNvPr id="1071114" name="Object 10"/>
            <p:cNvGraphicFramePr>
              <a:graphicFrameLocks noChangeAspect="1"/>
            </p:cNvGraphicFramePr>
            <p:nvPr/>
          </p:nvGraphicFramePr>
          <p:xfrm>
            <a:off x="812" y="1508"/>
            <a:ext cx="412" cy="222"/>
          </p:xfrm>
          <a:graphic>
            <a:graphicData uri="http://schemas.openxmlformats.org/presentationml/2006/ole">
              <p:oleObj spid="_x0000_s87046" name="Equation" r:id="rId6" imgW="330120" imgH="177480" progId="Equation.3">
                <p:embed/>
              </p:oleObj>
            </a:graphicData>
          </a:graphic>
        </p:graphicFrame>
      </p:grpSp>
      <p:graphicFrame>
        <p:nvGraphicFramePr>
          <p:cNvPr id="1071115" name="Object 11"/>
          <p:cNvGraphicFramePr>
            <a:graphicFrameLocks noChangeAspect="1"/>
          </p:cNvGraphicFramePr>
          <p:nvPr/>
        </p:nvGraphicFramePr>
        <p:xfrm>
          <a:off x="841375" y="1387475"/>
          <a:ext cx="7024688" cy="609600"/>
        </p:xfrm>
        <a:graphic>
          <a:graphicData uri="http://schemas.openxmlformats.org/presentationml/2006/ole">
            <p:oleObj spid="_x0000_s87042" name="Equation" r:id="rId7" imgW="23367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6265-BD1C-4243-AC4B-0685AEE7DB8B}" type="slidenum">
              <a:rPr lang="en-US"/>
              <a:pPr/>
              <a:t>5</a:t>
            </a:fld>
            <a:endParaRPr lang="en-US"/>
          </a:p>
        </p:txBody>
      </p:sp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Using the Axioms</a:t>
            </a:r>
          </a:p>
        </p:txBody>
      </p:sp>
      <p:graphicFrame>
        <p:nvGraphicFramePr>
          <p:cNvPr id="1072131" name="Object 3"/>
          <p:cNvGraphicFramePr>
            <a:graphicFrameLocks noChangeAspect="1"/>
          </p:cNvGraphicFramePr>
          <p:nvPr/>
        </p:nvGraphicFramePr>
        <p:xfrm>
          <a:off x="782638" y="2451100"/>
          <a:ext cx="7558087" cy="2362200"/>
        </p:xfrm>
        <a:graphic>
          <a:graphicData uri="http://schemas.openxmlformats.org/presentationml/2006/ole">
            <p:oleObj spid="_x0000_s88066" name="Equation" r:id="rId3" imgW="2844720" imgH="8888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F59D-869E-40D6-94A6-6578348DADC1}" type="slidenum">
              <a:rPr lang="en-US"/>
              <a:pPr/>
              <a:t>6</a:t>
            </a:fld>
            <a:endParaRPr lang="en-US"/>
          </a:p>
        </p:txBody>
      </p:sp>
      <p:sp>
        <p:nvSpPr>
          <p:cNvPr id="1073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Discrete Random Variables</a:t>
            </a:r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66850"/>
            <a:ext cx="8528050" cy="5143500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sz="2800" i="1" dirty="0"/>
              <a:t>X </a:t>
            </a:r>
            <a:r>
              <a:rPr lang="en-US" sz="2800" dirty="0"/>
              <a:t>denotes a random variable.</a:t>
            </a:r>
          </a:p>
          <a:p>
            <a:pPr>
              <a:spcBef>
                <a:spcPct val="60000"/>
              </a:spcBef>
            </a:pPr>
            <a:r>
              <a:rPr lang="en-US" sz="2800" i="1" dirty="0"/>
              <a:t>X </a:t>
            </a:r>
            <a:r>
              <a:rPr lang="en-US" sz="2800" dirty="0"/>
              <a:t>can take on a countable number of values in {x</a:t>
            </a:r>
            <a:r>
              <a:rPr lang="en-US" sz="2800" baseline="-25000" dirty="0"/>
              <a:t>1</a:t>
            </a:r>
            <a:r>
              <a:rPr lang="en-US" sz="2800" dirty="0"/>
              <a:t>, x</a:t>
            </a:r>
            <a:r>
              <a:rPr lang="en-US" sz="2800" baseline="-25000" dirty="0"/>
              <a:t>2</a:t>
            </a:r>
            <a:r>
              <a:rPr lang="en-US" sz="2800" dirty="0"/>
              <a:t>, …, </a:t>
            </a:r>
            <a:r>
              <a:rPr lang="en-US" sz="2800" dirty="0" err="1"/>
              <a:t>x</a:t>
            </a:r>
            <a:r>
              <a:rPr lang="en-US" sz="2800" baseline="-25000" dirty="0" err="1"/>
              <a:t>n</a:t>
            </a:r>
            <a:r>
              <a:rPr lang="en-US" sz="2800" dirty="0"/>
              <a:t>}.</a:t>
            </a:r>
            <a:endParaRPr lang="en-US" sz="2800" i="1" dirty="0"/>
          </a:p>
          <a:p>
            <a:pPr>
              <a:spcBef>
                <a:spcPct val="60000"/>
              </a:spcBef>
            </a:pPr>
            <a:r>
              <a:rPr lang="en-US" sz="2800" i="1" dirty="0" smtClean="0"/>
              <a:t>P(X=x</a:t>
            </a:r>
            <a:r>
              <a:rPr lang="en-US" sz="2800" baseline="-25000" dirty="0" smtClean="0"/>
              <a:t>i </a:t>
            </a:r>
            <a:r>
              <a:rPr lang="en-US" sz="2800" i="1" dirty="0" smtClean="0"/>
              <a:t>)</a:t>
            </a:r>
            <a:r>
              <a:rPr lang="en-US" sz="2800" dirty="0" smtClean="0"/>
              <a:t>, </a:t>
            </a:r>
            <a:r>
              <a:rPr lang="en-US" sz="2800" dirty="0"/>
              <a:t>or </a:t>
            </a:r>
            <a:r>
              <a:rPr lang="en-US" sz="2800" i="1" dirty="0" smtClean="0"/>
              <a:t>P(x</a:t>
            </a:r>
            <a:r>
              <a:rPr lang="en-US" sz="2800" i="1" baseline="-25000" dirty="0" smtClean="0"/>
              <a:t>i </a:t>
            </a:r>
            <a:r>
              <a:rPr lang="en-US" sz="2800" i="1" dirty="0" smtClean="0"/>
              <a:t>)</a:t>
            </a:r>
            <a:r>
              <a:rPr lang="en-US" sz="2800" dirty="0" smtClean="0"/>
              <a:t>, </a:t>
            </a:r>
            <a:r>
              <a:rPr lang="en-US" sz="2800" dirty="0"/>
              <a:t>is the probability that the random variable </a:t>
            </a:r>
            <a:r>
              <a:rPr lang="en-US" sz="2800" i="1" dirty="0"/>
              <a:t>X</a:t>
            </a:r>
            <a:r>
              <a:rPr lang="en-US" sz="2800" dirty="0"/>
              <a:t> takes on value </a:t>
            </a:r>
            <a:r>
              <a:rPr lang="en-US" sz="2800" i="1" dirty="0"/>
              <a:t>x</a:t>
            </a:r>
            <a:r>
              <a:rPr lang="en-US" sz="2800" baseline="-25000" dirty="0"/>
              <a:t>i</a:t>
            </a:r>
            <a:r>
              <a:rPr lang="en-US" sz="2800" dirty="0"/>
              <a:t>. </a:t>
            </a:r>
          </a:p>
          <a:p>
            <a:pPr>
              <a:spcBef>
                <a:spcPct val="60000"/>
              </a:spcBef>
            </a:pPr>
            <a:r>
              <a:rPr lang="en-US" sz="2800" i="1" dirty="0"/>
              <a:t>P</a:t>
            </a:r>
            <a:r>
              <a:rPr lang="en-US" sz="2800" dirty="0"/>
              <a:t>( </a:t>
            </a:r>
            <a:r>
              <a:rPr lang="en-US" sz="2800" b="1" dirty="0" smtClean="0">
                <a:latin typeface="Times New Roman"/>
                <a:cs typeface="Times New Roman"/>
              </a:rPr>
              <a:t>∙ </a:t>
            </a:r>
            <a:r>
              <a:rPr lang="en-US" sz="2800" dirty="0" smtClean="0"/>
              <a:t>) </a:t>
            </a:r>
            <a:r>
              <a:rPr lang="en-US" sz="2800" dirty="0"/>
              <a:t>is called probability mass function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sz="28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fair coin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fair dice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19808" y="1524000"/>
            <a:ext cx="430438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X=heads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X=tails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1/2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046" y="2936557"/>
            <a:ext cx="874790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X=1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X=2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X=3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X=4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X=5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P(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X=6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= 1/6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sum of two fair dice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52600" y="1600200"/>
          <a:ext cx="5638799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599"/>
                <a:gridCol w="38100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P(X=2)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P(X=3)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(1,2), (2,3)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(1,3), (2,2), (3,1)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P(X=5)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(1,4), (2,3), (3,2), (4,1)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P(X=6)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(1,5), (2,4), (3,3),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(4,2), (5,1)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P(X=7)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(1,6), (2,5), (3,4), (4,3), (5,2), (6, 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P(X=8)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(2, 6), (3, 5), (4,4), (5,3), (6, 2)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P(X=9)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(3, 6), (4, 5), (5,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4), (6, 3)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P(X=10)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(4, 6), (5, 5), (6, 4)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P(X=11)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(5, 6), (6, 5)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P(X=12)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(6, 6)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1/36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 Random Variables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plotting the frequency of each possible value yields the </a:t>
            </a:r>
            <a:r>
              <a:rPr lang="en-US" dirty="0" err="1" smtClean="0"/>
              <a:t>histgram</a:t>
            </a:r>
            <a:endParaRPr 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1219200" y="5105400"/>
            <a:ext cx="609600" cy="6096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28800" y="4495800"/>
            <a:ext cx="609600" cy="12192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438400" y="3886200"/>
            <a:ext cx="609600" cy="18288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48000" y="3276600"/>
            <a:ext cx="609600" cy="24384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657600" y="2667000"/>
            <a:ext cx="609600" cy="3048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267200" y="2057400"/>
            <a:ext cx="609600" cy="36576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876800" y="2667000"/>
            <a:ext cx="609600" cy="3048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86400" y="3276600"/>
            <a:ext cx="609600" cy="24384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96000" y="3886200"/>
            <a:ext cx="609600" cy="18288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705600" y="4495800"/>
            <a:ext cx="609600" cy="12192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315200" y="5105400"/>
            <a:ext cx="609600" cy="6096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1219200" y="1981200"/>
            <a:ext cx="0" cy="3733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4953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0" y="4343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2000" y="37454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2000" y="3135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62000" y="2514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2000" y="1905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066800" y="51054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066800" y="44958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066800" y="3886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066800" y="32766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066800" y="26670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066800" y="20574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219200" y="5715000"/>
            <a:ext cx="7086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17526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23622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30480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36576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41910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48006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53340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59436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66294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7239000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7848599" y="5791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3763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9859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6717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76600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8909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33918" y="5791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567318" y="5791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172200" y="5791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81800" y="5791200"/>
            <a:ext cx="40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91400" y="5791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424318" y="58028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 rot="16200000">
            <a:off x="11668" y="349353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frequency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2829</TotalTime>
  <Words>631</Words>
  <Application>Microsoft Office PowerPoint</Application>
  <PresentationFormat>On-screen Show (4:3)</PresentationFormat>
  <Paragraphs>222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Origin</vt:lpstr>
      <vt:lpstr>Equation</vt:lpstr>
      <vt:lpstr>Microsoft Equation 3.0</vt:lpstr>
      <vt:lpstr>Probability Review</vt:lpstr>
      <vt:lpstr>Why Probabilistic Robotics?</vt:lpstr>
      <vt:lpstr>Axioms of Probability Theory</vt:lpstr>
      <vt:lpstr>A Closer Look at Axiom 3</vt:lpstr>
      <vt:lpstr>Using the Axioms</vt:lpstr>
      <vt:lpstr>Discrete Random Variables</vt:lpstr>
      <vt:lpstr>Discrete Random Variables</vt:lpstr>
      <vt:lpstr>Discrete Random Variables</vt:lpstr>
      <vt:lpstr>Discrete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Continuous Random Variables</vt:lpstr>
      <vt:lpstr>Joint Probability</vt:lpstr>
      <vt:lpstr>Joint Probability</vt:lpstr>
      <vt:lpstr>Joint Probability</vt:lpstr>
      <vt:lpstr>Joint Probability and Independence</vt:lpstr>
      <vt:lpstr>Marginal Probabilities</vt:lpstr>
      <vt:lpstr>Joint Probability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48</cp:revision>
  <dcterms:created xsi:type="dcterms:W3CDTF">2011-01-07T01:27:12Z</dcterms:created>
  <dcterms:modified xsi:type="dcterms:W3CDTF">2013-02-13T04:59:28Z</dcterms:modified>
</cp:coreProperties>
</file>